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75" r:id="rId4"/>
    <p:sldId id="258" r:id="rId5"/>
    <p:sldId id="257" r:id="rId6"/>
    <p:sldId id="268" r:id="rId7"/>
    <p:sldId id="265" r:id="rId8"/>
    <p:sldId id="259" r:id="rId9"/>
    <p:sldId id="274" r:id="rId10"/>
    <p:sldId id="272" r:id="rId11"/>
    <p:sldId id="270" r:id="rId12"/>
    <p:sldId id="271" r:id="rId13"/>
    <p:sldId id="277" r:id="rId14"/>
    <p:sldId id="260" r:id="rId15"/>
    <p:sldId id="263" r:id="rId16"/>
    <p:sldId id="262" r:id="rId17"/>
    <p:sldId id="261" r:id="rId18"/>
    <p:sldId id="278" r:id="rId19"/>
    <p:sldId id="266" r:id="rId20"/>
    <p:sldId id="269" r:id="rId21"/>
    <p:sldId id="267" r:id="rId22"/>
    <p:sldId id="273"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624" y="59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2/21/2017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2/21/2017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2/21/2017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2/21/2017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1188" y="1549528"/>
            <a:ext cx="11629623" cy="987610"/>
          </a:xfrm>
        </p:spPr>
        <p:txBody>
          <a:bodyPr/>
          <a:lstStyle/>
          <a:p>
            <a:pPr algn="ctr"/>
            <a:r>
              <a:rPr lang="en-GB" dirty="0" smtClean="0"/>
              <a:t>Help your child with maths</a:t>
            </a:r>
            <a:endParaRPr lang="en-GB" dirty="0"/>
          </a:p>
        </p:txBody>
      </p:sp>
      <p:sp>
        <p:nvSpPr>
          <p:cNvPr id="3" name="Subtitle 2"/>
          <p:cNvSpPr>
            <a:spLocks noGrp="1"/>
          </p:cNvSpPr>
          <p:nvPr>
            <p:ph type="subTitle" idx="1"/>
          </p:nvPr>
        </p:nvSpPr>
        <p:spPr>
          <a:xfrm>
            <a:off x="8725436" y="2537138"/>
            <a:ext cx="2525660" cy="685800"/>
          </a:xfrm>
        </p:spPr>
        <p:txBody>
          <a:bodyPr>
            <a:normAutofit/>
          </a:bodyPr>
          <a:lstStyle/>
          <a:p>
            <a:r>
              <a:rPr lang="en-GB" sz="4000" dirty="0" smtClean="0"/>
              <a:t>21.2.2017</a:t>
            </a:r>
            <a:endParaRPr lang="en-GB" sz="4000" dirty="0"/>
          </a:p>
        </p:txBody>
      </p:sp>
      <p:sp>
        <p:nvSpPr>
          <p:cNvPr id="4" name="Rectangle 3"/>
          <p:cNvSpPr/>
          <p:nvPr/>
        </p:nvSpPr>
        <p:spPr>
          <a:xfrm>
            <a:off x="1064653" y="3222938"/>
            <a:ext cx="9830873" cy="1569660"/>
          </a:xfrm>
          <a:prstGeom prst="rect">
            <a:avLst/>
          </a:prstGeom>
        </p:spPr>
        <p:txBody>
          <a:bodyPr wrap="square">
            <a:spAutoFit/>
          </a:bodyPr>
          <a:lstStyle/>
          <a:p>
            <a:pPr algn="ctr"/>
            <a:r>
              <a:rPr lang="en-GB" sz="3200" i="1" dirty="0" smtClean="0">
                <a:effectLst>
                  <a:outerShdw blurRad="38100" dist="38100" dir="2700000" algn="tl">
                    <a:srgbClr val="000000">
                      <a:alpha val="43137"/>
                    </a:srgbClr>
                  </a:outerShdw>
                </a:effectLst>
              </a:rPr>
              <a:t>“Thinking </a:t>
            </a:r>
            <a:r>
              <a:rPr lang="en-GB" sz="3200" i="1" dirty="0">
                <a:effectLst>
                  <a:outerShdw blurRad="38100" dist="38100" dir="2700000" algn="tl">
                    <a:srgbClr val="000000">
                      <a:alpha val="43137"/>
                    </a:srgbClr>
                  </a:outerShdw>
                </a:effectLst>
              </a:rPr>
              <a:t>is at the heart of Mathematics and therefore should be at the heart of mathematical teaching and learning</a:t>
            </a:r>
            <a:r>
              <a:rPr lang="en-GB" sz="3200" i="1" dirty="0" smtClean="0">
                <a:effectLst>
                  <a:outerShdw blurRad="38100" dist="38100" dir="2700000" algn="tl">
                    <a:srgbClr val="000000">
                      <a:alpha val="43137"/>
                    </a:srgbClr>
                  </a:outerShdw>
                </a:effectLst>
              </a:rPr>
              <a:t>.”</a:t>
            </a:r>
            <a:endParaRPr lang="en-GB" sz="3200" i="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411993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384" y="981956"/>
            <a:ext cx="8610600" cy="947754"/>
          </a:xfrm>
        </p:spPr>
        <p:txBody>
          <a:bodyPr>
            <a:normAutofit fontScale="90000"/>
          </a:bodyPr>
          <a:lstStyle/>
          <a:p>
            <a:r>
              <a:rPr lang="en-GB" dirty="0"/>
              <a:t/>
            </a:r>
            <a:br>
              <a:rPr lang="en-GB" dirty="0"/>
            </a:br>
            <a:r>
              <a:rPr lang="en-GB" dirty="0"/>
              <a:t>Calculating with Understanding </a:t>
            </a:r>
          </a:p>
        </p:txBody>
      </p:sp>
      <p:sp>
        <p:nvSpPr>
          <p:cNvPr id="3" name="Content Placeholder 2"/>
          <p:cNvSpPr>
            <a:spLocks noGrp="1"/>
          </p:cNvSpPr>
          <p:nvPr>
            <p:ph idx="1"/>
          </p:nvPr>
        </p:nvSpPr>
        <p:spPr>
          <a:xfrm>
            <a:off x="510863" y="1960432"/>
            <a:ext cx="11175642" cy="4024125"/>
          </a:xfrm>
        </p:spPr>
        <p:txBody>
          <a:bodyPr>
            <a:normAutofit/>
          </a:bodyPr>
          <a:lstStyle/>
          <a:p>
            <a:pPr marL="0" indent="0">
              <a:buNone/>
            </a:pPr>
            <a:r>
              <a:rPr lang="en-GB" sz="2800" dirty="0" smtClean="0"/>
              <a:t>What </a:t>
            </a:r>
            <a:r>
              <a:rPr lang="en-GB" sz="2800" dirty="0"/>
              <a:t>is the answer to: </a:t>
            </a:r>
          </a:p>
          <a:p>
            <a:pPr marL="0" indent="0">
              <a:buNone/>
            </a:pPr>
            <a:r>
              <a:rPr lang="en-GB" sz="2800" dirty="0" smtClean="0"/>
              <a:t>		247 </a:t>
            </a:r>
            <a:r>
              <a:rPr lang="en-GB" sz="2800" dirty="0"/>
              <a:t>+ 99 = </a:t>
            </a:r>
          </a:p>
          <a:p>
            <a:pPr marL="0" indent="0">
              <a:buNone/>
            </a:pPr>
            <a:r>
              <a:rPr lang="en-GB" sz="2800" dirty="0" smtClean="0"/>
              <a:t>The </a:t>
            </a:r>
            <a:r>
              <a:rPr lang="en-GB" sz="2800" dirty="0"/>
              <a:t>first question children should ask is </a:t>
            </a:r>
            <a:r>
              <a:rPr lang="en-GB" sz="2800" dirty="0" smtClean="0"/>
              <a:t>can </a:t>
            </a:r>
            <a:r>
              <a:rPr lang="en-GB" sz="2800" dirty="0"/>
              <a:t>I do this in my head</a:t>
            </a:r>
            <a:r>
              <a:rPr lang="en-GB" sz="2800" dirty="0" smtClean="0"/>
              <a:t>?</a:t>
            </a:r>
          </a:p>
          <a:p>
            <a:pPr marL="0" indent="0">
              <a:buNone/>
            </a:pPr>
            <a:endParaRPr lang="en-GB" sz="2800" dirty="0"/>
          </a:p>
          <a:p>
            <a:pPr marL="0" indent="0">
              <a:buNone/>
            </a:pPr>
            <a:r>
              <a:rPr lang="en-GB" sz="2000" dirty="0" smtClean="0"/>
              <a:t>32469 – 9998 =                         10378 + 101 = 		</a:t>
            </a:r>
            <a:endParaRPr lang="en-GB" sz="2000" dirty="0"/>
          </a:p>
          <a:p>
            <a:pPr marL="0" indent="0">
              <a:buNone/>
            </a:pPr>
            <a:endParaRPr lang="en-GB" sz="2000" dirty="0" smtClean="0"/>
          </a:p>
          <a:p>
            <a:pPr marL="0" indent="0">
              <a:buNone/>
            </a:pPr>
            <a:endParaRPr lang="en-GB" sz="2000" dirty="0"/>
          </a:p>
          <a:p>
            <a:pPr marL="0" indent="0">
              <a:buNone/>
            </a:pPr>
            <a:r>
              <a:rPr lang="en-GB" sz="2000" dirty="0" smtClean="0"/>
              <a:t>                          £165.30 - £1.99 = </a:t>
            </a:r>
            <a:endParaRPr lang="en-GB" sz="2000" dirty="0"/>
          </a:p>
        </p:txBody>
      </p:sp>
      <p:pic>
        <p:nvPicPr>
          <p:cNvPr id="4" name="Picture 3"/>
          <p:cNvPicPr>
            <a:picLocks noChangeAspect="1"/>
          </p:cNvPicPr>
          <p:nvPr/>
        </p:nvPicPr>
        <p:blipFill>
          <a:blip r:embed="rId2"/>
          <a:stretch>
            <a:fillRect/>
          </a:stretch>
        </p:blipFill>
        <p:spPr>
          <a:xfrm>
            <a:off x="7431110" y="3548363"/>
            <a:ext cx="3984939" cy="29407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246918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861" y="429352"/>
            <a:ext cx="8610600" cy="1293028"/>
          </a:xfrm>
        </p:spPr>
        <p:txBody>
          <a:bodyPr/>
          <a:lstStyle/>
          <a:p>
            <a:r>
              <a:rPr lang="en-GB" dirty="0" err="1" smtClean="0"/>
              <a:t>NUMbER</a:t>
            </a:r>
            <a:r>
              <a:rPr lang="en-GB" dirty="0" smtClean="0"/>
              <a:t> LINES… WHY?</a:t>
            </a:r>
            <a:endParaRPr lang="en-GB" dirty="0"/>
          </a:p>
        </p:txBody>
      </p:sp>
      <p:sp>
        <p:nvSpPr>
          <p:cNvPr id="3" name="Content Placeholder 2"/>
          <p:cNvSpPr>
            <a:spLocks noGrp="1"/>
          </p:cNvSpPr>
          <p:nvPr>
            <p:ph idx="1"/>
          </p:nvPr>
        </p:nvSpPr>
        <p:spPr>
          <a:xfrm>
            <a:off x="799563" y="1455833"/>
            <a:ext cx="10820400" cy="4024125"/>
          </a:xfrm>
        </p:spPr>
        <p:txBody>
          <a:bodyPr/>
          <a:lstStyle/>
          <a:p>
            <a:pPr marL="0" indent="0" algn="ctr">
              <a:buNone/>
            </a:pPr>
            <a:r>
              <a:rPr lang="en-GB" sz="2800" b="1" i="1" dirty="0" smtClean="0">
                <a:effectLst>
                  <a:outerShdw blurRad="38100" dist="38100" dir="2700000" algn="tl">
                    <a:srgbClr val="000000">
                      <a:alpha val="43137"/>
                    </a:srgbClr>
                  </a:outerShdw>
                </a:effectLst>
              </a:rPr>
              <a:t>If you can see it.. You can understand it.. </a:t>
            </a:r>
          </a:p>
          <a:p>
            <a:r>
              <a:rPr lang="en-GB" dirty="0" smtClean="0"/>
              <a:t>Number line example for addition taken from calculation policy</a:t>
            </a:r>
            <a:endParaRPr lang="en-GB" dirty="0"/>
          </a:p>
          <a:p>
            <a:r>
              <a:rPr lang="en-GB" dirty="0" smtClean="0"/>
              <a:t>Number line example used in Y6 for fractions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pic>
        <p:nvPicPr>
          <p:cNvPr id="5" name="Picture 4"/>
          <p:cNvPicPr>
            <a:picLocks noChangeAspect="1"/>
          </p:cNvPicPr>
          <p:nvPr/>
        </p:nvPicPr>
        <p:blipFill>
          <a:blip r:embed="rId3"/>
          <a:stretch>
            <a:fillRect/>
          </a:stretch>
        </p:blipFill>
        <p:spPr>
          <a:xfrm>
            <a:off x="55001" y="3469480"/>
            <a:ext cx="3674505" cy="1158882"/>
          </a:xfrm>
          <a:prstGeom prst="rect">
            <a:avLst/>
          </a:prstGeom>
        </p:spPr>
      </p:pic>
      <p:pic>
        <p:nvPicPr>
          <p:cNvPr id="8" name="Picture 7"/>
          <p:cNvPicPr>
            <a:picLocks noChangeAspect="1"/>
          </p:cNvPicPr>
          <p:nvPr/>
        </p:nvPicPr>
        <p:blipFill>
          <a:blip r:embed="rId4"/>
          <a:stretch>
            <a:fillRect/>
          </a:stretch>
        </p:blipFill>
        <p:spPr>
          <a:xfrm>
            <a:off x="3700395" y="3150736"/>
            <a:ext cx="3755532" cy="3355703"/>
          </a:xfrm>
          <a:prstGeom prst="rect">
            <a:avLst/>
          </a:prstGeom>
        </p:spPr>
      </p:pic>
      <p:pic>
        <p:nvPicPr>
          <p:cNvPr id="9" name="Picture 8"/>
          <p:cNvPicPr>
            <a:picLocks noChangeAspect="1"/>
          </p:cNvPicPr>
          <p:nvPr/>
        </p:nvPicPr>
        <p:blipFill>
          <a:blip r:embed="rId5"/>
          <a:stretch>
            <a:fillRect/>
          </a:stretch>
        </p:blipFill>
        <p:spPr>
          <a:xfrm rot="10800000">
            <a:off x="7308492" y="3277582"/>
            <a:ext cx="4800600" cy="1819275"/>
          </a:xfrm>
          <a:prstGeom prst="rect">
            <a:avLst/>
          </a:prstGeom>
        </p:spPr>
      </p:pic>
    </p:spTree>
    <p:extLst>
      <p:ext uri="{BB962C8B-B14F-4D97-AF65-F5344CB8AC3E}">
        <p14:creationId xmlns:p14="http://schemas.microsoft.com/office/powerpoint/2010/main" val="3021630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863727"/>
            <a:ext cx="8610600" cy="1293028"/>
          </a:xfrm>
        </p:spPr>
        <p:txBody>
          <a:bodyPr/>
          <a:lstStyle/>
          <a:p>
            <a:r>
              <a:rPr lang="en-GB" dirty="0"/>
              <a:t/>
            </a:r>
            <a:br>
              <a:rPr lang="en-GB" dirty="0"/>
            </a:br>
            <a:r>
              <a:rPr lang="en-GB" b="1" dirty="0"/>
              <a:t>Can I do it in my head? </a:t>
            </a:r>
            <a:endParaRPr lang="en-GB" dirty="0"/>
          </a:p>
        </p:txBody>
      </p:sp>
      <p:sp>
        <p:nvSpPr>
          <p:cNvPr id="3" name="Content Placeholder 2"/>
          <p:cNvSpPr>
            <a:spLocks noGrp="1"/>
          </p:cNvSpPr>
          <p:nvPr>
            <p:ph idx="1"/>
          </p:nvPr>
        </p:nvSpPr>
        <p:spPr/>
        <p:txBody>
          <a:bodyPr/>
          <a:lstStyle/>
          <a:p>
            <a:pPr marL="0" indent="0">
              <a:buNone/>
            </a:pPr>
            <a:r>
              <a:rPr lang="en-GB" dirty="0" smtClean="0"/>
              <a:t>The </a:t>
            </a:r>
            <a:r>
              <a:rPr lang="en-GB" dirty="0"/>
              <a:t>number line builds mental dexterity so children will come off the number line and solve sums mentally </a:t>
            </a:r>
            <a:endParaRPr lang="en-GB" dirty="0" smtClean="0"/>
          </a:p>
          <a:p>
            <a:pPr marL="0" indent="0">
              <a:buNone/>
            </a:pPr>
            <a:endParaRPr lang="en-GB" dirty="0"/>
          </a:p>
          <a:p>
            <a:pPr marL="0" indent="0" algn="ctr">
              <a:buNone/>
            </a:pPr>
            <a:r>
              <a:rPr lang="en-GB" sz="3200" dirty="0"/>
              <a:t>48 x </a:t>
            </a:r>
            <a:r>
              <a:rPr lang="en-GB" sz="3200" dirty="0" smtClean="0"/>
              <a:t>24    =   48 </a:t>
            </a:r>
            <a:r>
              <a:rPr lang="en-GB" sz="3200" dirty="0"/>
              <a:t>x 20 = </a:t>
            </a:r>
            <a:r>
              <a:rPr lang="en-GB" sz="3200" dirty="0" smtClean="0"/>
              <a:t>960 </a:t>
            </a:r>
            <a:endParaRPr lang="en-GB" sz="3200" dirty="0"/>
          </a:p>
          <a:p>
            <a:pPr marL="0" indent="0" algn="ctr">
              <a:buNone/>
            </a:pPr>
            <a:r>
              <a:rPr lang="en-GB" sz="3200" dirty="0" smtClean="0"/>
              <a:t>48 </a:t>
            </a:r>
            <a:r>
              <a:rPr lang="en-GB" sz="3200" dirty="0"/>
              <a:t>x 2 = 96 </a:t>
            </a:r>
            <a:r>
              <a:rPr lang="en-GB" sz="3200" dirty="0" smtClean="0"/>
              <a:t>           =               48 </a:t>
            </a:r>
            <a:r>
              <a:rPr lang="en-GB" sz="3200" dirty="0"/>
              <a:t>x 4 = 96+96 </a:t>
            </a:r>
          </a:p>
          <a:p>
            <a:pPr marL="0" indent="0" algn="ctr">
              <a:buNone/>
            </a:pPr>
            <a:r>
              <a:rPr lang="en-GB" sz="3200" b="1" dirty="0" smtClean="0">
                <a:effectLst>
                  <a:outerShdw blurRad="38100" dist="38100" dir="2700000" algn="tl">
                    <a:srgbClr val="000000">
                      <a:alpha val="43137"/>
                    </a:srgbClr>
                  </a:outerShdw>
                </a:effectLst>
              </a:rPr>
              <a:t>100 +100 - 8 </a:t>
            </a:r>
            <a:r>
              <a:rPr lang="en-GB" sz="3200" b="1" dirty="0">
                <a:effectLst>
                  <a:outerShdw blurRad="38100" dist="38100" dir="2700000" algn="tl">
                    <a:srgbClr val="000000">
                      <a:alpha val="43137"/>
                    </a:srgbClr>
                  </a:outerShdw>
                </a:effectLst>
              </a:rPr>
              <a:t>= 192 </a:t>
            </a:r>
          </a:p>
          <a:p>
            <a:pPr marL="0" indent="0" algn="ctr">
              <a:buNone/>
            </a:pPr>
            <a:r>
              <a:rPr lang="en-GB" sz="3200" dirty="0"/>
              <a:t>960 + 192 = 960+200-8 </a:t>
            </a:r>
            <a:r>
              <a:rPr lang="en-GB" sz="3200" dirty="0" smtClean="0"/>
              <a:t> = </a:t>
            </a:r>
            <a:r>
              <a:rPr lang="en-GB" sz="3200" dirty="0"/>
              <a:t>1152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1856225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00015" y="2781994"/>
            <a:ext cx="4606185" cy="1523305"/>
          </a:xfrm>
          <a:prstGeom prst="rect">
            <a:avLst/>
          </a:prstGeom>
        </p:spPr>
      </p:pic>
      <p:pic>
        <p:nvPicPr>
          <p:cNvPr id="5" name="Picture 4"/>
          <p:cNvPicPr>
            <a:picLocks noChangeAspect="1"/>
          </p:cNvPicPr>
          <p:nvPr/>
        </p:nvPicPr>
        <p:blipFill>
          <a:blip r:embed="rId3"/>
          <a:stretch>
            <a:fillRect/>
          </a:stretch>
        </p:blipFill>
        <p:spPr>
          <a:xfrm>
            <a:off x="290514" y="2057401"/>
            <a:ext cx="6415086" cy="3808562"/>
          </a:xfrm>
          <a:prstGeom prst="rect">
            <a:avLst/>
          </a:prstGeom>
        </p:spPr>
      </p:pic>
    </p:spTree>
    <p:extLst>
      <p:ext uri="{BB962C8B-B14F-4D97-AF65-F5344CB8AC3E}">
        <p14:creationId xmlns:p14="http://schemas.microsoft.com/office/powerpoint/2010/main" val="2118118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899" y="217213"/>
            <a:ext cx="8610600" cy="1293028"/>
          </a:xfrm>
        </p:spPr>
        <p:txBody>
          <a:bodyPr/>
          <a:lstStyle/>
          <a:p>
            <a:r>
              <a:rPr lang="en-GB" dirty="0" smtClean="0"/>
              <a:t>ADDITION</a:t>
            </a:r>
            <a:endParaRPr lang="en-GB" dirty="0"/>
          </a:p>
        </p:txBody>
      </p:sp>
      <p:sp>
        <p:nvSpPr>
          <p:cNvPr id="3" name="Content Placeholder 2"/>
          <p:cNvSpPr>
            <a:spLocks noGrp="1"/>
          </p:cNvSpPr>
          <p:nvPr>
            <p:ph idx="1"/>
          </p:nvPr>
        </p:nvSpPr>
        <p:spPr>
          <a:xfrm>
            <a:off x="257578" y="1074098"/>
            <a:ext cx="11539470" cy="4024125"/>
          </a:xfrm>
        </p:spPr>
        <p:txBody>
          <a:bodyPr/>
          <a:lstStyle/>
          <a:p>
            <a:endParaRPr lang="en-GB" dirty="0"/>
          </a:p>
          <a:p>
            <a:pPr marL="0" indent="0" algn="ctr">
              <a:buNone/>
            </a:pPr>
            <a:r>
              <a:rPr lang="en-GB" sz="2000" i="1" dirty="0"/>
              <a:t>The mental methods that lead to column addition generally involve partitioning, e.g. adding the tens and units separately, often starting with the tens as this is the larger part of the number. They can also include the use of number lines, tracks and squares for counting 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pic>
        <p:nvPicPr>
          <p:cNvPr id="7" name="Picture 6"/>
          <p:cNvPicPr>
            <a:picLocks noChangeAspect="1"/>
          </p:cNvPicPr>
          <p:nvPr/>
        </p:nvPicPr>
        <p:blipFill>
          <a:blip r:embed="rId3"/>
          <a:stretch>
            <a:fillRect/>
          </a:stretch>
        </p:blipFill>
        <p:spPr>
          <a:xfrm>
            <a:off x="257578" y="2385881"/>
            <a:ext cx="6413678" cy="4256197"/>
          </a:xfrm>
          <a:prstGeom prst="rect">
            <a:avLst/>
          </a:prstGeom>
        </p:spPr>
      </p:pic>
      <p:pic>
        <p:nvPicPr>
          <p:cNvPr id="8" name="Picture 7"/>
          <p:cNvPicPr>
            <a:picLocks noChangeAspect="1"/>
          </p:cNvPicPr>
          <p:nvPr/>
        </p:nvPicPr>
        <p:blipFill>
          <a:blip r:embed="rId4"/>
          <a:stretch>
            <a:fillRect/>
          </a:stretch>
        </p:blipFill>
        <p:spPr>
          <a:xfrm>
            <a:off x="6756690" y="2385881"/>
            <a:ext cx="5280543" cy="2655592"/>
          </a:xfrm>
          <a:prstGeom prst="rect">
            <a:avLst/>
          </a:prstGeom>
        </p:spPr>
      </p:pic>
    </p:spTree>
    <p:extLst>
      <p:ext uri="{BB962C8B-B14F-4D97-AF65-F5344CB8AC3E}">
        <p14:creationId xmlns:p14="http://schemas.microsoft.com/office/powerpoint/2010/main" val="2794705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285" y="271622"/>
            <a:ext cx="8610600" cy="1293028"/>
          </a:xfrm>
        </p:spPr>
        <p:txBody>
          <a:bodyPr/>
          <a:lstStyle/>
          <a:p>
            <a:r>
              <a:rPr lang="en-GB" dirty="0" smtClean="0"/>
              <a:t>SUBTRACTION</a:t>
            </a:r>
            <a:endParaRPr lang="en-GB" dirty="0"/>
          </a:p>
        </p:txBody>
      </p:sp>
      <p:sp>
        <p:nvSpPr>
          <p:cNvPr id="3" name="Content Placeholder 2"/>
          <p:cNvSpPr>
            <a:spLocks noGrp="1"/>
          </p:cNvSpPr>
          <p:nvPr>
            <p:ph idx="1"/>
          </p:nvPr>
        </p:nvSpPr>
        <p:spPr>
          <a:xfrm>
            <a:off x="283335" y="1086976"/>
            <a:ext cx="11565228" cy="4024125"/>
          </a:xfrm>
        </p:spPr>
        <p:txBody>
          <a:bodyPr/>
          <a:lstStyle/>
          <a:p>
            <a:endParaRPr lang="en-GB" dirty="0"/>
          </a:p>
          <a:p>
            <a:pPr marL="0" indent="0" algn="ctr">
              <a:buNone/>
            </a:pPr>
            <a:r>
              <a:rPr lang="en-GB" sz="1600" dirty="0"/>
              <a:t>Mental methods should involve counting back in single digit numbers, leading onto counting back in multiples of 10, possibly using a number square. </a:t>
            </a:r>
            <a:r>
              <a:rPr lang="en-GB" sz="1600" b="1" i="1" dirty="0"/>
              <a:t>Children find subtraction difficult particularly when they are introduced to column methods at an early stage when they are not ready for it</a:t>
            </a:r>
            <a:r>
              <a:rPr lang="en-GB" sz="1600" dirty="0"/>
              <a:t>. With continued practise and reinforcement, children will become very comfortable using counting on methods on a number line.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pic>
        <p:nvPicPr>
          <p:cNvPr id="7" name="Picture 6"/>
          <p:cNvPicPr>
            <a:picLocks noChangeAspect="1"/>
          </p:cNvPicPr>
          <p:nvPr/>
        </p:nvPicPr>
        <p:blipFill>
          <a:blip r:embed="rId3"/>
          <a:stretch>
            <a:fillRect/>
          </a:stretch>
        </p:blipFill>
        <p:spPr>
          <a:xfrm>
            <a:off x="94300" y="2524421"/>
            <a:ext cx="6658388" cy="4243172"/>
          </a:xfrm>
          <a:prstGeom prst="rect">
            <a:avLst/>
          </a:prstGeom>
        </p:spPr>
      </p:pic>
      <p:pic>
        <p:nvPicPr>
          <p:cNvPr id="8" name="Picture 7"/>
          <p:cNvPicPr>
            <a:picLocks noChangeAspect="1"/>
          </p:cNvPicPr>
          <p:nvPr/>
        </p:nvPicPr>
        <p:blipFill>
          <a:blip r:embed="rId4"/>
          <a:stretch>
            <a:fillRect/>
          </a:stretch>
        </p:blipFill>
        <p:spPr>
          <a:xfrm>
            <a:off x="6851571" y="2524421"/>
            <a:ext cx="5260370" cy="3402034"/>
          </a:xfrm>
          <a:prstGeom prst="rect">
            <a:avLst/>
          </a:prstGeom>
        </p:spPr>
      </p:pic>
    </p:spTree>
    <p:extLst>
      <p:ext uri="{BB962C8B-B14F-4D97-AF65-F5344CB8AC3E}">
        <p14:creationId xmlns:p14="http://schemas.microsoft.com/office/powerpoint/2010/main" val="3935808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285" y="259263"/>
            <a:ext cx="8610600" cy="1293028"/>
          </a:xfrm>
        </p:spPr>
        <p:txBody>
          <a:bodyPr/>
          <a:lstStyle/>
          <a:p>
            <a:r>
              <a:rPr lang="en-GB" dirty="0" smtClean="0"/>
              <a:t>MULTIPLICATION</a:t>
            </a:r>
            <a:endParaRPr lang="en-GB" dirty="0"/>
          </a:p>
        </p:txBody>
      </p:sp>
      <p:sp>
        <p:nvSpPr>
          <p:cNvPr id="3" name="Content Placeholder 2"/>
          <p:cNvSpPr>
            <a:spLocks noGrp="1"/>
          </p:cNvSpPr>
          <p:nvPr>
            <p:ph idx="1"/>
          </p:nvPr>
        </p:nvSpPr>
        <p:spPr>
          <a:xfrm>
            <a:off x="296213" y="1552291"/>
            <a:ext cx="11668259" cy="4024125"/>
          </a:xfrm>
        </p:spPr>
        <p:txBody>
          <a:bodyPr/>
          <a:lstStyle/>
          <a:p>
            <a:pPr marL="0" indent="0" algn="ctr">
              <a:buNone/>
            </a:pPr>
            <a:r>
              <a:rPr lang="en-GB" dirty="0" smtClean="0"/>
              <a:t>Early </a:t>
            </a:r>
            <a:r>
              <a:rPr lang="en-GB" dirty="0"/>
              <a:t>stages of multiplication will focus on groups and sets, leading onto the learning of multiplication tables facts up to </a:t>
            </a:r>
            <a:r>
              <a:rPr lang="en-GB" dirty="0" smtClean="0"/>
              <a:t>12 </a:t>
            </a:r>
            <a:r>
              <a:rPr lang="en-GB" dirty="0"/>
              <a:t>x </a:t>
            </a:r>
            <a:r>
              <a:rPr lang="en-GB" dirty="0" smtClean="0"/>
              <a:t>12. </a:t>
            </a:r>
            <a:r>
              <a:rPr lang="en-GB" dirty="0"/>
              <a:t>Most children should have a secure knowledge of </a:t>
            </a:r>
            <a:r>
              <a:rPr lang="en-GB" b="1" dirty="0"/>
              <a:t>all multiplication facts by the end of Year 4.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pic>
        <p:nvPicPr>
          <p:cNvPr id="5" name="Picture 4"/>
          <p:cNvPicPr>
            <a:picLocks noChangeAspect="1"/>
          </p:cNvPicPr>
          <p:nvPr/>
        </p:nvPicPr>
        <p:blipFill>
          <a:blip r:embed="rId3"/>
          <a:stretch>
            <a:fillRect/>
          </a:stretch>
        </p:blipFill>
        <p:spPr>
          <a:xfrm>
            <a:off x="93237" y="2584702"/>
            <a:ext cx="6013093" cy="3744996"/>
          </a:xfrm>
          <a:prstGeom prst="rect">
            <a:avLst/>
          </a:prstGeom>
        </p:spPr>
      </p:pic>
      <p:pic>
        <p:nvPicPr>
          <p:cNvPr id="6" name="Picture 5"/>
          <p:cNvPicPr>
            <a:picLocks noChangeAspect="1"/>
          </p:cNvPicPr>
          <p:nvPr/>
        </p:nvPicPr>
        <p:blipFill>
          <a:blip r:embed="rId4"/>
          <a:stretch>
            <a:fillRect/>
          </a:stretch>
        </p:blipFill>
        <p:spPr>
          <a:xfrm>
            <a:off x="6140501" y="2588296"/>
            <a:ext cx="5778388" cy="3741402"/>
          </a:xfrm>
          <a:prstGeom prst="rect">
            <a:avLst/>
          </a:prstGeom>
        </p:spPr>
      </p:pic>
    </p:spTree>
    <p:extLst>
      <p:ext uri="{BB962C8B-B14F-4D97-AF65-F5344CB8AC3E}">
        <p14:creationId xmlns:p14="http://schemas.microsoft.com/office/powerpoint/2010/main" val="102569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086" y="271622"/>
            <a:ext cx="8610600" cy="1293028"/>
          </a:xfrm>
        </p:spPr>
        <p:txBody>
          <a:bodyPr/>
          <a:lstStyle/>
          <a:p>
            <a:r>
              <a:rPr lang="en-GB" dirty="0" smtClean="0"/>
              <a:t>DIVISION</a:t>
            </a:r>
            <a:endParaRPr lang="en-GB" dirty="0"/>
          </a:p>
        </p:txBody>
      </p:sp>
      <p:sp>
        <p:nvSpPr>
          <p:cNvPr id="3" name="Content Placeholder 2"/>
          <p:cNvSpPr>
            <a:spLocks noGrp="1"/>
          </p:cNvSpPr>
          <p:nvPr>
            <p:ph idx="1"/>
          </p:nvPr>
        </p:nvSpPr>
        <p:spPr>
          <a:xfrm>
            <a:off x="252663" y="1455834"/>
            <a:ext cx="11694695" cy="4762852"/>
          </a:xfrm>
        </p:spPr>
        <p:txBody>
          <a:bodyPr/>
          <a:lstStyle/>
          <a:p>
            <a:pPr marL="0" indent="0" algn="ctr">
              <a:buNone/>
            </a:pPr>
            <a:r>
              <a:rPr lang="en-GB" sz="2000" dirty="0" smtClean="0"/>
              <a:t>Using </a:t>
            </a:r>
            <a:r>
              <a:rPr lang="en-GB" sz="2000" dirty="0"/>
              <a:t>written methods for division can be the most difficult for children. Early mental approaches should involve grouping and sharing. Discussing the sharing out of sweets is an example. When there are some left over, the term remainder can be introduced. </a:t>
            </a:r>
            <a:endParaRPr lang="en-GB" sz="2000" dirty="0" smtClean="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pic>
        <p:nvPicPr>
          <p:cNvPr id="5" name="Picture 4"/>
          <p:cNvPicPr>
            <a:picLocks noChangeAspect="1"/>
          </p:cNvPicPr>
          <p:nvPr/>
        </p:nvPicPr>
        <p:blipFill>
          <a:blip r:embed="rId3"/>
          <a:stretch>
            <a:fillRect/>
          </a:stretch>
        </p:blipFill>
        <p:spPr>
          <a:xfrm>
            <a:off x="158416" y="2490770"/>
            <a:ext cx="6023810" cy="3141565"/>
          </a:xfrm>
          <a:prstGeom prst="rect">
            <a:avLst/>
          </a:prstGeom>
        </p:spPr>
      </p:pic>
      <p:pic>
        <p:nvPicPr>
          <p:cNvPr id="6" name="Picture 5"/>
          <p:cNvPicPr>
            <a:picLocks noChangeAspect="1"/>
          </p:cNvPicPr>
          <p:nvPr/>
        </p:nvPicPr>
        <p:blipFill>
          <a:blip r:embed="rId4"/>
          <a:stretch>
            <a:fillRect/>
          </a:stretch>
        </p:blipFill>
        <p:spPr>
          <a:xfrm>
            <a:off x="6182226" y="2783945"/>
            <a:ext cx="5844900" cy="3141565"/>
          </a:xfrm>
          <a:prstGeom prst="rect">
            <a:avLst/>
          </a:prstGeom>
        </p:spPr>
      </p:pic>
    </p:spTree>
    <p:extLst>
      <p:ext uri="{BB962C8B-B14F-4D97-AF65-F5344CB8AC3E}">
        <p14:creationId xmlns:p14="http://schemas.microsoft.com/office/powerpoint/2010/main" val="4284283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3124" y="1258487"/>
            <a:ext cx="8143876" cy="5494194"/>
          </a:xfrm>
          <a:prstGeom prst="rect">
            <a:avLst/>
          </a:prstGeom>
        </p:spPr>
      </p:pic>
    </p:spTree>
    <p:extLst>
      <p:ext uri="{BB962C8B-B14F-4D97-AF65-F5344CB8AC3E}">
        <p14:creationId xmlns:p14="http://schemas.microsoft.com/office/powerpoint/2010/main" val="3504003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932" y="1263364"/>
            <a:ext cx="8610600" cy="1293028"/>
          </a:xfrm>
        </p:spPr>
        <p:txBody>
          <a:bodyPr/>
          <a:lstStyle/>
          <a:p>
            <a:r>
              <a:rPr lang="en-GB" dirty="0" smtClean="0"/>
              <a:t>SOMETHING TO THINK ABOUT…</a:t>
            </a:r>
            <a:endParaRPr lang="en-GB" dirty="0"/>
          </a:p>
        </p:txBody>
      </p:sp>
      <p:sp>
        <p:nvSpPr>
          <p:cNvPr id="3" name="Content Placeholder 2"/>
          <p:cNvSpPr>
            <a:spLocks noGrp="1"/>
          </p:cNvSpPr>
          <p:nvPr>
            <p:ph idx="1"/>
          </p:nvPr>
        </p:nvSpPr>
        <p:spPr>
          <a:xfrm>
            <a:off x="698679" y="2363922"/>
            <a:ext cx="10820400" cy="4024125"/>
          </a:xfrm>
        </p:spPr>
        <p:txBody>
          <a:bodyPr/>
          <a:lstStyle/>
          <a:p>
            <a:pPr marL="0" indent="0">
              <a:buNone/>
            </a:pPr>
            <a:endParaRPr lang="en-GB" dirty="0"/>
          </a:p>
          <a:p>
            <a:r>
              <a:rPr lang="en-GB" dirty="0"/>
              <a:t>Although our policy shows progression across year groups, as recommended by the National Curriculum 2014, it is important to remember that all children are different. </a:t>
            </a:r>
            <a:endParaRPr lang="en-GB" dirty="0" smtClean="0"/>
          </a:p>
          <a:p>
            <a:pPr marL="0" indent="0">
              <a:buNone/>
            </a:pPr>
            <a:endParaRPr lang="en-GB" dirty="0"/>
          </a:p>
          <a:p>
            <a:r>
              <a:rPr lang="en-GB" dirty="0" smtClean="0"/>
              <a:t>It </a:t>
            </a:r>
            <a:r>
              <a:rPr lang="en-GB" dirty="0"/>
              <a:t>may be that some children work through the stages of calculation at a different pace to their peers. </a:t>
            </a:r>
            <a:endParaRPr lang="en-GB" dirty="0" smtClean="0"/>
          </a:p>
          <a:p>
            <a:pPr marL="0" indent="0">
              <a:buNone/>
            </a:pPr>
            <a:endParaRPr lang="en-GB" dirty="0"/>
          </a:p>
          <a:p>
            <a:r>
              <a:rPr lang="en-GB" dirty="0" smtClean="0"/>
              <a:t>We </a:t>
            </a:r>
            <a:r>
              <a:rPr lang="en-GB" dirty="0"/>
              <a:t>will tailor our teaching to help pupils become confident mathematicians.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61440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58992" y="1138706"/>
            <a:ext cx="8938811" cy="52007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752205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823" y="1262850"/>
            <a:ext cx="8840273" cy="1293028"/>
          </a:xfrm>
        </p:spPr>
        <p:txBody>
          <a:bodyPr/>
          <a:lstStyle/>
          <a:p>
            <a:r>
              <a:rPr lang="en-GB" dirty="0" smtClean="0"/>
              <a:t>DO WE TEACH ‘THE PROPER WAY?’</a:t>
            </a:r>
            <a:endParaRPr lang="en-GB" dirty="0"/>
          </a:p>
        </p:txBody>
      </p:sp>
      <p:sp>
        <p:nvSpPr>
          <p:cNvPr id="3" name="Content Placeholder 2"/>
          <p:cNvSpPr>
            <a:spLocks noGrp="1"/>
          </p:cNvSpPr>
          <p:nvPr>
            <p:ph idx="1"/>
          </p:nvPr>
        </p:nvSpPr>
        <p:spPr>
          <a:xfrm>
            <a:off x="698679" y="2362894"/>
            <a:ext cx="10820400" cy="4024125"/>
          </a:xfrm>
        </p:spPr>
        <p:txBody>
          <a:bodyPr/>
          <a:lstStyle/>
          <a:p>
            <a:pPr marL="0" indent="0">
              <a:buNone/>
            </a:pPr>
            <a:r>
              <a:rPr lang="en-GB" b="1" i="1" u="sng" dirty="0" smtClean="0">
                <a:effectLst>
                  <a:outerShdw blurRad="38100" dist="38100" dir="2700000" algn="tl">
                    <a:srgbClr val="000000">
                      <a:alpha val="43137"/>
                    </a:srgbClr>
                  </a:outerShdw>
                </a:effectLst>
              </a:rPr>
              <a:t>Yes</a:t>
            </a:r>
            <a:r>
              <a:rPr lang="en-GB" dirty="0" smtClean="0"/>
              <a:t> </a:t>
            </a:r>
            <a:r>
              <a:rPr lang="en-GB" dirty="0"/>
              <a:t>but only when the children are fully conversant with the numerical principles underpinning the standard algorithms </a:t>
            </a:r>
          </a:p>
          <a:p>
            <a:pPr marL="0" indent="0">
              <a:buNone/>
            </a:pPr>
            <a:endParaRPr lang="en-GB" dirty="0"/>
          </a:p>
          <a:p>
            <a:pPr marL="0" indent="0">
              <a:buNone/>
            </a:pPr>
            <a:r>
              <a:rPr lang="en-GB" dirty="0" smtClean="0"/>
              <a:t>They </a:t>
            </a:r>
            <a:r>
              <a:rPr lang="en-GB" dirty="0"/>
              <a:t>are taught them because: </a:t>
            </a:r>
          </a:p>
          <a:p>
            <a:r>
              <a:rPr lang="en-GB" dirty="0" smtClean="0"/>
              <a:t>They </a:t>
            </a:r>
            <a:r>
              <a:rPr lang="en-GB" dirty="0"/>
              <a:t>should be taught a range of strategies </a:t>
            </a:r>
          </a:p>
          <a:p>
            <a:r>
              <a:rPr lang="en-GB" dirty="0" smtClean="0"/>
              <a:t>They </a:t>
            </a:r>
            <a:r>
              <a:rPr lang="en-GB" dirty="0"/>
              <a:t>will be introduced to </a:t>
            </a:r>
            <a:r>
              <a:rPr lang="en-GB" dirty="0" smtClean="0"/>
              <a:t>these in Key Stage Two. </a:t>
            </a:r>
            <a:endParaRPr lang="en-GB" dirty="0"/>
          </a:p>
          <a:p>
            <a:endParaRPr lang="en-GB" dirty="0"/>
          </a:p>
          <a:p>
            <a:r>
              <a:rPr lang="en-GB" dirty="0" smtClean="0"/>
              <a:t>However </a:t>
            </a:r>
            <a:r>
              <a:rPr lang="en-GB" dirty="0"/>
              <a:t>the children tend to leapfrog the traditional written methods as they develop efficient mental strategies of their own…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2753075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411" y="1356801"/>
            <a:ext cx="8891789" cy="1293028"/>
          </a:xfrm>
        </p:spPr>
        <p:txBody>
          <a:bodyPr/>
          <a:lstStyle/>
          <a:p>
            <a:r>
              <a:rPr lang="en-GB" dirty="0" smtClean="0"/>
              <a:t>HOW CAN YOU HELP YOUR CHILD?</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a:t>Times tables – it is </a:t>
            </a:r>
            <a:r>
              <a:rPr lang="en-GB" b="1" dirty="0"/>
              <a:t>vital </a:t>
            </a:r>
            <a:r>
              <a:rPr lang="en-GB" dirty="0"/>
              <a:t>that children have a good recall of times tables. </a:t>
            </a:r>
            <a:endParaRPr lang="en-GB" dirty="0" smtClean="0"/>
          </a:p>
          <a:p>
            <a:pPr marL="0" indent="0">
              <a:buNone/>
            </a:pPr>
            <a:endParaRPr lang="en-GB" dirty="0"/>
          </a:p>
          <a:p>
            <a:r>
              <a:rPr lang="en-GB" dirty="0" smtClean="0"/>
              <a:t>By </a:t>
            </a:r>
            <a:r>
              <a:rPr lang="en-GB" dirty="0"/>
              <a:t>the end of Year 2 – children are expected to know the 2, 5 and 10 times tables</a:t>
            </a:r>
            <a:r>
              <a:rPr lang="en-GB" dirty="0" smtClean="0"/>
              <a:t>.</a:t>
            </a:r>
          </a:p>
          <a:p>
            <a:pPr marL="0" indent="0">
              <a:buNone/>
            </a:pPr>
            <a:r>
              <a:rPr lang="en-GB" dirty="0" smtClean="0"/>
              <a:t> </a:t>
            </a:r>
            <a:endParaRPr lang="en-GB" dirty="0"/>
          </a:p>
          <a:p>
            <a:r>
              <a:rPr lang="en-GB" dirty="0" smtClean="0"/>
              <a:t>By </a:t>
            </a:r>
            <a:r>
              <a:rPr lang="en-GB" dirty="0"/>
              <a:t>the end of Year 3 – children also need to know the 3, 4 and 8 times tables</a:t>
            </a:r>
            <a:r>
              <a:rPr lang="en-GB" dirty="0" smtClean="0"/>
              <a:t>.</a:t>
            </a:r>
          </a:p>
          <a:p>
            <a:pPr marL="0" indent="0">
              <a:buNone/>
            </a:pPr>
            <a:r>
              <a:rPr lang="en-GB" dirty="0" smtClean="0"/>
              <a:t> </a:t>
            </a:r>
            <a:endParaRPr lang="en-GB" dirty="0"/>
          </a:p>
          <a:p>
            <a:r>
              <a:rPr lang="en-GB" dirty="0" smtClean="0"/>
              <a:t>By </a:t>
            </a:r>
            <a:r>
              <a:rPr lang="en-GB" dirty="0"/>
              <a:t>the end of Year 4 it is expected that children will know </a:t>
            </a:r>
            <a:r>
              <a:rPr lang="en-GB" b="1" dirty="0"/>
              <a:t>all </a:t>
            </a:r>
            <a:r>
              <a:rPr lang="en-GB" dirty="0"/>
              <a:t>of the tables up to 12 x 12.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2023891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1352293"/>
            <a:ext cx="10818253" cy="1293028"/>
          </a:xfrm>
        </p:spPr>
        <p:txBody>
          <a:bodyPr/>
          <a:lstStyle/>
          <a:p>
            <a:r>
              <a:rPr lang="en-GB" dirty="0"/>
              <a:t>HOW CAN YOU HELP YOUR </a:t>
            </a:r>
            <a:r>
              <a:rPr lang="en-GB" dirty="0" smtClean="0"/>
              <a:t>CHILD?</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a:t>Encourage children to show you, and use, the methods they have been taught for written calculations when completing homework. </a:t>
            </a:r>
            <a:endParaRPr lang="en-GB" dirty="0" smtClean="0"/>
          </a:p>
          <a:p>
            <a:pPr marL="0" indent="0">
              <a:buNone/>
            </a:pPr>
            <a:endParaRPr lang="en-GB" dirty="0"/>
          </a:p>
          <a:p>
            <a:r>
              <a:rPr lang="en-GB" dirty="0" smtClean="0"/>
              <a:t>Continue </a:t>
            </a:r>
            <a:r>
              <a:rPr lang="en-GB" dirty="0"/>
              <a:t>to talk about numbers with your child so that they can see how maths is used outside of school in the real world! </a:t>
            </a:r>
            <a:endParaRPr lang="en-GB" dirty="0" smtClean="0"/>
          </a:p>
          <a:p>
            <a:pPr marL="0" indent="0">
              <a:buNone/>
            </a:pPr>
            <a:endParaRPr lang="en-GB" dirty="0"/>
          </a:p>
          <a:p>
            <a:r>
              <a:rPr lang="en-GB" dirty="0" smtClean="0"/>
              <a:t>Talk </a:t>
            </a:r>
            <a:r>
              <a:rPr lang="en-GB" dirty="0"/>
              <a:t>to your child’s teacher if you have any concerns about your child’s work.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3094711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6 age expected questions </a:t>
            </a:r>
            <a:endParaRPr lang="en-GB" dirty="0"/>
          </a:p>
        </p:txBody>
      </p:sp>
      <p:pic>
        <p:nvPicPr>
          <p:cNvPr id="4" name="Content Placeholder 3"/>
          <p:cNvPicPr>
            <a:picLocks noGrp="1" noChangeAspect="1"/>
          </p:cNvPicPr>
          <p:nvPr>
            <p:ph idx="1"/>
          </p:nvPr>
        </p:nvPicPr>
        <p:blipFill>
          <a:blip r:embed="rId2"/>
          <a:stretch>
            <a:fillRect/>
          </a:stretch>
        </p:blipFill>
        <p:spPr>
          <a:xfrm>
            <a:off x="1057981" y="2057401"/>
            <a:ext cx="3675237" cy="1823591"/>
          </a:xfrm>
          <a:prstGeom prst="rect">
            <a:avLst/>
          </a:prstGeom>
        </p:spPr>
      </p:pic>
      <p:pic>
        <p:nvPicPr>
          <p:cNvPr id="5" name="Picture 4"/>
          <p:cNvPicPr>
            <a:picLocks noChangeAspect="1"/>
          </p:cNvPicPr>
          <p:nvPr/>
        </p:nvPicPr>
        <p:blipFill>
          <a:blip r:embed="rId3"/>
          <a:stretch>
            <a:fillRect/>
          </a:stretch>
        </p:blipFill>
        <p:spPr>
          <a:xfrm>
            <a:off x="6200468" y="2375302"/>
            <a:ext cx="5558143" cy="1957585"/>
          </a:xfrm>
          <a:prstGeom prst="rect">
            <a:avLst/>
          </a:prstGeom>
        </p:spPr>
      </p:pic>
      <p:pic>
        <p:nvPicPr>
          <p:cNvPr id="7" name="Picture 6"/>
          <p:cNvPicPr>
            <a:picLocks noChangeAspect="1"/>
          </p:cNvPicPr>
          <p:nvPr/>
        </p:nvPicPr>
        <p:blipFill>
          <a:blip r:embed="rId4"/>
          <a:stretch>
            <a:fillRect/>
          </a:stretch>
        </p:blipFill>
        <p:spPr>
          <a:xfrm>
            <a:off x="2000250" y="4485287"/>
            <a:ext cx="6457995" cy="1815078"/>
          </a:xfrm>
          <a:prstGeom prst="rect">
            <a:avLst/>
          </a:prstGeom>
        </p:spPr>
      </p:pic>
    </p:spTree>
    <p:extLst>
      <p:ext uri="{BB962C8B-B14F-4D97-AF65-F5344CB8AC3E}">
        <p14:creationId xmlns:p14="http://schemas.microsoft.com/office/powerpoint/2010/main" val="3097688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Here is one solution…</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856955" y="2194560"/>
            <a:ext cx="3741582" cy="3682660"/>
          </a:xfrm>
          <a:prstGeom prst="rect">
            <a:avLst/>
          </a:prstGeom>
        </p:spPr>
      </p:pic>
    </p:spTree>
    <p:extLst>
      <p:ext uri="{BB962C8B-B14F-4D97-AF65-F5344CB8AC3E}">
        <p14:creationId xmlns:p14="http://schemas.microsoft.com/office/powerpoint/2010/main" val="1983437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875690" cy="1528066"/>
          </a:xfrm>
        </p:spPr>
        <p:txBody>
          <a:bodyPr>
            <a:normAutofit fontScale="90000"/>
          </a:bodyPr>
          <a:lstStyle/>
          <a:p>
            <a:r>
              <a:rPr lang="en-GB" dirty="0" smtClean="0"/>
              <a:t/>
            </a:r>
            <a:br>
              <a:rPr lang="en-GB" dirty="0" smtClean="0"/>
            </a:br>
            <a:r>
              <a:rPr lang="en-GB" dirty="0"/>
              <a:t/>
            </a:r>
            <a:br>
              <a:rPr lang="en-GB" dirty="0"/>
            </a:br>
            <a:r>
              <a:rPr lang="en-GB" dirty="0" smtClean="0"/>
              <a:t>Aims:</a:t>
            </a:r>
            <a:endParaRPr lang="en-GB" dirty="0"/>
          </a:p>
        </p:txBody>
      </p:sp>
      <p:sp>
        <p:nvSpPr>
          <p:cNvPr id="3" name="Content Placeholder 2"/>
          <p:cNvSpPr>
            <a:spLocks noGrp="1"/>
          </p:cNvSpPr>
          <p:nvPr>
            <p:ph idx="1"/>
          </p:nvPr>
        </p:nvSpPr>
        <p:spPr/>
        <p:txBody>
          <a:bodyPr/>
          <a:lstStyle/>
          <a:p>
            <a:r>
              <a:rPr lang="en-GB" sz="2800" dirty="0" smtClean="0"/>
              <a:t>Talk to your children about maths.</a:t>
            </a:r>
          </a:p>
          <a:p>
            <a:pPr marL="0" indent="0">
              <a:buNone/>
            </a:pPr>
            <a:endParaRPr lang="en-GB" sz="2800" dirty="0" smtClean="0"/>
          </a:p>
          <a:p>
            <a:r>
              <a:rPr lang="en-GB" sz="2800" dirty="0" smtClean="0"/>
              <a:t>Understand how we teach calculation. </a:t>
            </a:r>
          </a:p>
          <a:p>
            <a:pPr marL="0" indent="0">
              <a:buNone/>
            </a:pPr>
            <a:endParaRPr lang="en-GB" sz="2800" dirty="0" smtClean="0"/>
          </a:p>
          <a:p>
            <a:r>
              <a:rPr lang="en-GB" sz="2800" dirty="0" smtClean="0"/>
              <a:t>Greater understanding of progression throughout the whole school – calculation policy.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474177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467" y="1284679"/>
            <a:ext cx="8610600" cy="909881"/>
          </a:xfrm>
        </p:spPr>
        <p:txBody>
          <a:bodyPr/>
          <a:lstStyle/>
          <a:p>
            <a:r>
              <a:rPr lang="en-GB" dirty="0"/>
              <a:t>The New Maths Curriculum</a:t>
            </a:r>
          </a:p>
        </p:txBody>
      </p:sp>
      <p:sp>
        <p:nvSpPr>
          <p:cNvPr id="3" name="Content Placeholder 2"/>
          <p:cNvSpPr>
            <a:spLocks noGrp="1"/>
          </p:cNvSpPr>
          <p:nvPr>
            <p:ph idx="1"/>
          </p:nvPr>
        </p:nvSpPr>
        <p:spPr/>
        <p:txBody>
          <a:bodyPr>
            <a:normAutofit fontScale="92500" lnSpcReduction="20000"/>
          </a:bodyPr>
          <a:lstStyle/>
          <a:p>
            <a:pPr marL="0" indent="0">
              <a:buNone/>
            </a:pPr>
            <a:r>
              <a:rPr lang="en-GB" sz="2400" dirty="0"/>
              <a:t>Children should:</a:t>
            </a:r>
          </a:p>
          <a:p>
            <a:r>
              <a:rPr lang="en-GB" sz="2400" dirty="0"/>
              <a:t>Become </a:t>
            </a:r>
            <a:r>
              <a:rPr lang="en-GB" sz="2400" b="1" dirty="0"/>
              <a:t>fluent</a:t>
            </a:r>
            <a:r>
              <a:rPr lang="en-GB" sz="2400" dirty="0"/>
              <a:t> in the fundamentals of mathematics, including through varied and frequent practice with increasingly complex problems over time, so that pupils develop conceptual understanding and the ability to recall and apply knowledge rapidly and accurately.</a:t>
            </a:r>
          </a:p>
          <a:p>
            <a:pPr marL="0" indent="0">
              <a:buNone/>
            </a:pPr>
            <a:endParaRPr lang="en-GB" sz="2400" dirty="0"/>
          </a:p>
          <a:p>
            <a:r>
              <a:rPr lang="en-GB" sz="2400" b="1" dirty="0"/>
              <a:t>Reason mathematically </a:t>
            </a:r>
            <a:r>
              <a:rPr lang="en-GB" sz="2400" dirty="0"/>
              <a:t>by following a line of enquiry, conjecturing relationships and generalisations and developing an argument, justification or proof using mathematical language.</a:t>
            </a:r>
          </a:p>
          <a:p>
            <a:endParaRPr lang="en-GB" sz="2400" dirty="0"/>
          </a:p>
          <a:p>
            <a:r>
              <a:rPr lang="en-GB" sz="2400" b="1" dirty="0"/>
              <a:t>Solve problems </a:t>
            </a:r>
            <a:r>
              <a:rPr lang="en-GB" sz="2400" dirty="0"/>
              <a:t>by applying their mathematics to a variety of problems with increasing sophistication, including breaking down problems into a series of simpler steps and persevering in seeking solutions.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2460189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93" y="1287899"/>
            <a:ext cx="11016803" cy="1293028"/>
          </a:xfrm>
        </p:spPr>
        <p:txBody>
          <a:bodyPr/>
          <a:lstStyle/>
          <a:p>
            <a:r>
              <a:rPr lang="en-GB" b="1" dirty="0" smtClean="0">
                <a:effectLst>
                  <a:outerShdw blurRad="38100" dist="38100" dir="2700000" algn="tl">
                    <a:srgbClr val="000000">
                      <a:alpha val="43137"/>
                    </a:srgbClr>
                  </a:outerShdw>
                </a:effectLst>
              </a:rPr>
              <a:t>MATHS AT BLEDINGTON PRIMARY SCHOOL</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2580927"/>
            <a:ext cx="10820400" cy="4024125"/>
          </a:xfrm>
        </p:spPr>
        <p:txBody>
          <a:bodyPr>
            <a:normAutofit lnSpcReduction="10000"/>
          </a:bodyPr>
          <a:lstStyle/>
          <a:p>
            <a:r>
              <a:rPr lang="en-GB" sz="3600" dirty="0" smtClean="0"/>
              <a:t>Mental maths (maths passport) and mental strategies</a:t>
            </a:r>
          </a:p>
          <a:p>
            <a:pPr lvl="1">
              <a:buFont typeface="Wingdings" panose="05000000000000000000" pitchFamily="2" charset="2"/>
              <a:buChar char="ü"/>
            </a:pPr>
            <a:r>
              <a:rPr lang="en-GB" sz="3600" dirty="0" smtClean="0"/>
              <a:t>Skills ladders available on the website</a:t>
            </a:r>
          </a:p>
          <a:p>
            <a:pPr marL="457200" lvl="1" indent="0">
              <a:buNone/>
            </a:pPr>
            <a:endParaRPr lang="en-GB" sz="3600" dirty="0" smtClean="0"/>
          </a:p>
          <a:p>
            <a:r>
              <a:rPr lang="en-GB" sz="3600" dirty="0" smtClean="0"/>
              <a:t>Problem solving taught discretely</a:t>
            </a:r>
          </a:p>
          <a:p>
            <a:pPr marL="0" indent="0">
              <a:buNone/>
            </a:pPr>
            <a:endParaRPr lang="en-GB" sz="3600" dirty="0" smtClean="0"/>
          </a:p>
          <a:p>
            <a:r>
              <a:rPr lang="en-GB" sz="3600" dirty="0"/>
              <a:t>Written methods for +, - , x and ÷</a:t>
            </a:r>
          </a:p>
          <a:p>
            <a:endParaRPr lang="en-GB" sz="3600" dirty="0" smtClean="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261481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285" y="1178683"/>
            <a:ext cx="8610600" cy="1293028"/>
          </a:xfrm>
        </p:spPr>
        <p:txBody>
          <a:bodyPr>
            <a:normAutofit fontScale="90000"/>
          </a:bodyPr>
          <a:lstStyle/>
          <a:p>
            <a:r>
              <a:rPr lang="en-GB" dirty="0"/>
              <a:t/>
            </a:r>
            <a:br>
              <a:rPr lang="en-GB" dirty="0"/>
            </a:br>
            <a:r>
              <a:rPr lang="en-GB" dirty="0"/>
              <a:t>What is a calculation policy and why do we need one? </a:t>
            </a:r>
          </a:p>
        </p:txBody>
      </p:sp>
      <p:sp>
        <p:nvSpPr>
          <p:cNvPr id="3" name="Content Placeholder 2"/>
          <p:cNvSpPr>
            <a:spLocks noGrp="1"/>
          </p:cNvSpPr>
          <p:nvPr>
            <p:ph idx="1"/>
          </p:nvPr>
        </p:nvSpPr>
        <p:spPr>
          <a:xfrm>
            <a:off x="685800" y="2580926"/>
            <a:ext cx="10820400" cy="4024125"/>
          </a:xfrm>
        </p:spPr>
        <p:txBody>
          <a:bodyPr/>
          <a:lstStyle/>
          <a:p>
            <a:pPr marL="0" indent="0">
              <a:buNone/>
            </a:pPr>
            <a:endParaRPr lang="en-GB" dirty="0"/>
          </a:p>
          <a:p>
            <a:r>
              <a:rPr lang="en-GB" dirty="0"/>
              <a:t>The National Curriculum 2014 states which calculation methods the pupils should be using at the end of each key stage. </a:t>
            </a:r>
          </a:p>
          <a:p>
            <a:r>
              <a:rPr lang="en-GB" dirty="0" smtClean="0"/>
              <a:t>Emphasis </a:t>
            </a:r>
            <a:r>
              <a:rPr lang="en-GB" dirty="0"/>
              <a:t>on the use of </a:t>
            </a:r>
            <a:r>
              <a:rPr lang="en-GB" b="1" i="1" u="sng" dirty="0">
                <a:effectLst>
                  <a:outerShdw blurRad="38100" dist="38100" dir="2700000" algn="tl">
                    <a:srgbClr val="000000">
                      <a:alpha val="43137"/>
                    </a:srgbClr>
                  </a:outerShdw>
                </a:effectLst>
              </a:rPr>
              <a:t>formal calculation methods </a:t>
            </a:r>
            <a:r>
              <a:rPr lang="en-GB" dirty="0"/>
              <a:t>by the end of Year 6. </a:t>
            </a:r>
          </a:p>
          <a:p>
            <a:r>
              <a:rPr lang="en-GB" dirty="0" smtClean="0"/>
              <a:t>Our </a:t>
            </a:r>
            <a:r>
              <a:rPr lang="en-GB" dirty="0"/>
              <a:t>Calculation Policy gives a clear pathway showing the route pupils will take to help them master the calculation methods. </a:t>
            </a:r>
          </a:p>
          <a:p>
            <a:r>
              <a:rPr lang="en-GB" dirty="0" smtClean="0"/>
              <a:t>Adults</a:t>
            </a:r>
            <a:r>
              <a:rPr lang="en-GB" dirty="0"/>
              <a:t>, both at home and at school, who support children are working towards the same goals, using the same methods. </a:t>
            </a:r>
          </a:p>
          <a:p>
            <a:endParaRPr lang="en-GB" dirty="0" smtClean="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spTree>
    <p:extLst>
      <p:ext uri="{BB962C8B-B14F-4D97-AF65-F5344CB8AC3E}">
        <p14:creationId xmlns:p14="http://schemas.microsoft.com/office/powerpoint/2010/main" val="1163043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651" y="529135"/>
            <a:ext cx="8610600" cy="1293028"/>
          </a:xfrm>
        </p:spPr>
        <p:txBody>
          <a:bodyPr/>
          <a:lstStyle/>
          <a:p>
            <a:pPr algn="l"/>
            <a:r>
              <a:rPr lang="en-GB" dirty="0" smtClean="0"/>
              <a:t>PLACE VALUE… (ITS VITAL!!!)</a:t>
            </a:r>
            <a:endParaRPr lang="en-GB" dirty="0"/>
          </a:p>
        </p:txBody>
      </p:sp>
      <p:sp>
        <p:nvSpPr>
          <p:cNvPr id="3" name="Content Placeholder 2"/>
          <p:cNvSpPr>
            <a:spLocks noGrp="1"/>
          </p:cNvSpPr>
          <p:nvPr>
            <p:ph idx="1"/>
          </p:nvPr>
        </p:nvSpPr>
        <p:spPr>
          <a:xfrm>
            <a:off x="476518" y="1655129"/>
            <a:ext cx="11397803" cy="4024125"/>
          </a:xfrm>
        </p:spPr>
        <p:txBody>
          <a:bodyPr/>
          <a:lstStyle/>
          <a:p>
            <a:pPr marL="0" indent="0" algn="ctr">
              <a:buNone/>
            </a:pPr>
            <a:r>
              <a:rPr lang="en-GB" sz="2000" dirty="0"/>
              <a:t>Place value is at the heart of the number system. All digits have a value and a secure understanding of this will enable children to use and understand different calculation </a:t>
            </a:r>
            <a:r>
              <a:rPr lang="en-GB" sz="2000" dirty="0" smtClean="0"/>
              <a:t>methods.</a:t>
            </a:r>
          </a:p>
          <a:p>
            <a:pPr marL="0" indent="0" algn="ctr">
              <a:buNone/>
            </a:pPr>
            <a:r>
              <a:rPr lang="en-GB" b="1" i="1" dirty="0" smtClean="0">
                <a:effectLst>
                  <a:outerShdw blurRad="38100" dist="38100" dir="2700000" algn="tl">
                    <a:srgbClr val="000000">
                      <a:alpha val="43137"/>
                    </a:srgbClr>
                  </a:outerShdw>
                </a:effectLst>
              </a:rPr>
              <a:t>Why cant we just teach children this…?</a:t>
            </a:r>
          </a:p>
          <a:p>
            <a:endParaRPr lang="en-GB" b="1" i="1" dirty="0" smtClean="0">
              <a:effectLst>
                <a:outerShdw blurRad="38100" dist="38100" dir="2700000" algn="tl">
                  <a:srgbClr val="000000">
                    <a:alpha val="43137"/>
                  </a:srgbClr>
                </a:outerShdw>
              </a:effectLst>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cxnSp>
        <p:nvCxnSpPr>
          <p:cNvPr id="7" name="Elbow Connector 6"/>
          <p:cNvCxnSpPr/>
          <p:nvPr/>
        </p:nvCxnSpPr>
        <p:spPr>
          <a:xfrm rot="5400000">
            <a:off x="7716293" y="3319796"/>
            <a:ext cx="1239810" cy="49653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652998" y="3192497"/>
            <a:ext cx="7434934" cy="3439465"/>
          </a:xfrm>
          <a:prstGeom prst="rect">
            <a:avLst/>
          </a:prstGeom>
        </p:spPr>
      </p:pic>
    </p:spTree>
    <p:extLst>
      <p:ext uri="{BB962C8B-B14F-4D97-AF65-F5344CB8AC3E}">
        <p14:creationId xmlns:p14="http://schemas.microsoft.com/office/powerpoint/2010/main" val="2571704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5651" y="574596"/>
            <a:ext cx="8610600" cy="1293028"/>
          </a:xfrm>
        </p:spPr>
        <p:txBody>
          <a:bodyPr/>
          <a:lstStyle/>
          <a:p>
            <a:pPr algn="l"/>
            <a:r>
              <a:rPr lang="en-GB" dirty="0" smtClean="0"/>
              <a:t>PLACE VALUE… (ITS VITAL!!!)</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85" y="271622"/>
            <a:ext cx="1184211" cy="1184211"/>
          </a:xfrm>
          <a:prstGeom prst="rect">
            <a:avLst/>
          </a:prstGeom>
        </p:spPr>
      </p:pic>
      <p:pic>
        <p:nvPicPr>
          <p:cNvPr id="5" name="Picture 4"/>
          <p:cNvPicPr>
            <a:picLocks noChangeAspect="1"/>
          </p:cNvPicPr>
          <p:nvPr/>
        </p:nvPicPr>
        <p:blipFill>
          <a:blip r:embed="rId3"/>
          <a:stretch>
            <a:fillRect/>
          </a:stretch>
        </p:blipFill>
        <p:spPr>
          <a:xfrm>
            <a:off x="569287" y="1822163"/>
            <a:ext cx="5432268" cy="4656230"/>
          </a:xfrm>
          <a:prstGeom prst="rect">
            <a:avLst/>
          </a:prstGeom>
        </p:spPr>
      </p:pic>
      <p:sp>
        <p:nvSpPr>
          <p:cNvPr id="6" name="TextBox 5"/>
          <p:cNvSpPr txBox="1"/>
          <p:nvPr/>
        </p:nvSpPr>
        <p:spPr>
          <a:xfrm>
            <a:off x="5872766" y="2376527"/>
            <a:ext cx="5893485" cy="1600438"/>
          </a:xfrm>
          <a:prstGeom prst="rect">
            <a:avLst/>
          </a:prstGeom>
          <a:noFill/>
        </p:spPr>
        <p:txBody>
          <a:bodyPr wrap="square" rtlCol="0">
            <a:spAutoFit/>
          </a:bodyPr>
          <a:lstStyle/>
          <a:p>
            <a:pPr algn="ctr"/>
            <a:r>
              <a:rPr lang="en-GB" sz="2000" b="1" dirty="0" smtClean="0">
                <a:solidFill>
                  <a:schemeClr val="accent1"/>
                </a:solidFill>
              </a:rPr>
              <a:t>We must place the foundations for a thorough understanding of the number system which will allow children to use formal written methods as they progress through school. </a:t>
            </a:r>
          </a:p>
          <a:p>
            <a:endParaRPr lang="en-GB" dirty="0"/>
          </a:p>
        </p:txBody>
      </p:sp>
      <p:sp>
        <p:nvSpPr>
          <p:cNvPr id="11" name="TextBox 10"/>
          <p:cNvSpPr txBox="1"/>
          <p:nvPr/>
        </p:nvSpPr>
        <p:spPr>
          <a:xfrm>
            <a:off x="6001555" y="4242794"/>
            <a:ext cx="5893485" cy="984885"/>
          </a:xfrm>
          <a:prstGeom prst="rect">
            <a:avLst/>
          </a:prstGeom>
          <a:noFill/>
        </p:spPr>
        <p:txBody>
          <a:bodyPr wrap="square" rtlCol="0">
            <a:spAutoFit/>
          </a:bodyPr>
          <a:lstStyle/>
          <a:p>
            <a:pPr algn="ctr"/>
            <a:r>
              <a:rPr lang="en-GB" sz="2000" b="1" dirty="0" smtClean="0">
                <a:solidFill>
                  <a:schemeClr val="accent1"/>
                </a:solidFill>
              </a:rPr>
              <a:t>We do this through partitioning and ensuring that children understand the </a:t>
            </a:r>
            <a:r>
              <a:rPr lang="en-GB" sz="2000" b="1" i="1" u="sng" dirty="0" smtClean="0">
                <a:solidFill>
                  <a:schemeClr val="accent1"/>
                </a:solidFill>
              </a:rPr>
              <a:t>value</a:t>
            </a:r>
            <a:r>
              <a:rPr lang="en-GB" sz="2000" b="1" dirty="0" smtClean="0">
                <a:solidFill>
                  <a:schemeClr val="accent1"/>
                </a:solidFill>
              </a:rPr>
              <a:t> of a digit.</a:t>
            </a:r>
          </a:p>
          <a:p>
            <a:endParaRPr lang="en-GB" dirty="0"/>
          </a:p>
        </p:txBody>
      </p:sp>
    </p:spTree>
    <p:extLst>
      <p:ext uri="{BB962C8B-B14F-4D97-AF65-F5344CB8AC3E}">
        <p14:creationId xmlns:p14="http://schemas.microsoft.com/office/powerpoint/2010/main" val="3389609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
  <TotalTime>566</TotalTime>
  <Words>978</Words>
  <Application>Microsoft Office PowerPoint</Application>
  <PresentationFormat>Widescreen</PresentationFormat>
  <Paragraphs>99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vt:lpstr>
      <vt:lpstr>Vapor Trail</vt:lpstr>
      <vt:lpstr>Help your child with maths</vt:lpstr>
      <vt:lpstr>PowerPoint Presentation</vt:lpstr>
      <vt:lpstr>Here is one solution…</vt:lpstr>
      <vt:lpstr>  Aims:</vt:lpstr>
      <vt:lpstr>The New Maths Curriculum</vt:lpstr>
      <vt:lpstr>MATHS AT BLEDINGTON PRIMARY SCHOOL</vt:lpstr>
      <vt:lpstr> What is a calculation policy and why do we need one? </vt:lpstr>
      <vt:lpstr>PLACE VALUE… (ITS VITAL!!!)</vt:lpstr>
      <vt:lpstr>PLACE VALUE… (ITS VITAL!!!)</vt:lpstr>
      <vt:lpstr> Calculating with Understanding </vt:lpstr>
      <vt:lpstr>NUMbER LINES… WHY?</vt:lpstr>
      <vt:lpstr> Can I do it in my head? </vt:lpstr>
      <vt:lpstr>PowerPoint Presentation</vt:lpstr>
      <vt:lpstr>ADDITION</vt:lpstr>
      <vt:lpstr>SUBTRACTION</vt:lpstr>
      <vt:lpstr>MULTIPLICATION</vt:lpstr>
      <vt:lpstr>DIVISION</vt:lpstr>
      <vt:lpstr>PowerPoint Presentation</vt:lpstr>
      <vt:lpstr>SOMETHING TO THINK ABOUT…</vt:lpstr>
      <vt:lpstr>DO WE TEACH ‘THE PROPER WAY?’</vt:lpstr>
      <vt:lpstr>HOW CAN YOU HELP YOUR CHILD?</vt:lpstr>
      <vt:lpstr>HOW CAN YOU HELP YOUR CHILD?</vt:lpstr>
      <vt:lpstr>Year 6 age expected 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your child with maths</dc:title>
  <dc:creator>Windows User</dc:creator>
  <cp:lastModifiedBy>Windows User</cp:lastModifiedBy>
  <cp:revision>35</cp:revision>
  <dcterms:created xsi:type="dcterms:W3CDTF">2017-02-13T21:29:14Z</dcterms:created>
  <dcterms:modified xsi:type="dcterms:W3CDTF">2017-02-21T18:11:51Z</dcterms:modified>
</cp:coreProperties>
</file>